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0" r:id="rId2"/>
    <p:sldId id="304" r:id="rId3"/>
    <p:sldId id="268" r:id="rId4"/>
    <p:sldId id="303" r:id="rId5"/>
    <p:sldId id="271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8" r:id="rId15"/>
    <p:sldId id="289" r:id="rId16"/>
    <p:sldId id="282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10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 Tobler" userId="e77e03ce-3cfc-4bf0-a4d0-da6d8494927b" providerId="ADAL" clId="{CECB99DB-5210-494D-8621-0CFCF81651D6}"/>
    <pc:docChg chg="custSel addSld delSld modSld">
      <pc:chgData name="Michi Tobler" userId="e77e03ce-3cfc-4bf0-a4d0-da6d8494927b" providerId="ADAL" clId="{CECB99DB-5210-494D-8621-0CFCF81651D6}" dt="2021-09-14T13:59:02.482" v="461" actId="20577"/>
      <pc:docMkLst>
        <pc:docMk/>
      </pc:docMkLst>
      <pc:sldChg chg="modSp mod">
        <pc:chgData name="Michi Tobler" userId="e77e03ce-3cfc-4bf0-a4d0-da6d8494927b" providerId="ADAL" clId="{CECB99DB-5210-494D-8621-0CFCF81651D6}" dt="2021-09-14T13:59:02.482" v="461" actId="20577"/>
        <pc:sldMkLst>
          <pc:docMk/>
          <pc:sldMk cId="3458224230" sldId="268"/>
        </pc:sldMkLst>
        <pc:spChg chg="mod">
          <ac:chgData name="Michi Tobler" userId="e77e03ce-3cfc-4bf0-a4d0-da6d8494927b" providerId="ADAL" clId="{CECB99DB-5210-494D-8621-0CFCF81651D6}" dt="2021-09-14T13:59:02.482" v="461" actId="20577"/>
          <ac:spMkLst>
            <pc:docMk/>
            <pc:sldMk cId="3458224230" sldId="268"/>
            <ac:spMk id="2" creationId="{ADC062F8-61A1-7648-A183-249F3CD340FB}"/>
          </ac:spMkLst>
        </pc:spChg>
      </pc:sldChg>
      <pc:sldChg chg="del">
        <pc:chgData name="Michi Tobler" userId="e77e03ce-3cfc-4bf0-a4d0-da6d8494927b" providerId="ADAL" clId="{CECB99DB-5210-494D-8621-0CFCF81651D6}" dt="2021-09-14T13:54:55.129" v="435" actId="2696"/>
        <pc:sldMkLst>
          <pc:docMk/>
          <pc:sldMk cId="1930688868" sldId="273"/>
        </pc:sldMkLst>
      </pc:sldChg>
      <pc:sldChg chg="del">
        <pc:chgData name="Michi Tobler" userId="e77e03ce-3cfc-4bf0-a4d0-da6d8494927b" providerId="ADAL" clId="{CECB99DB-5210-494D-8621-0CFCF81651D6}" dt="2021-09-14T13:56:59.476" v="436" actId="2696"/>
        <pc:sldMkLst>
          <pc:docMk/>
          <pc:sldMk cId="1409543651" sldId="283"/>
        </pc:sldMkLst>
      </pc:sldChg>
      <pc:sldChg chg="del">
        <pc:chgData name="Michi Tobler" userId="e77e03ce-3cfc-4bf0-a4d0-da6d8494927b" providerId="ADAL" clId="{CECB99DB-5210-494D-8621-0CFCF81651D6}" dt="2021-09-14T13:57:03.298" v="437" actId="2696"/>
        <pc:sldMkLst>
          <pc:docMk/>
          <pc:sldMk cId="3784151602" sldId="290"/>
        </pc:sldMkLst>
      </pc:sldChg>
      <pc:sldChg chg="del">
        <pc:chgData name="Michi Tobler" userId="e77e03ce-3cfc-4bf0-a4d0-da6d8494927b" providerId="ADAL" clId="{CECB99DB-5210-494D-8621-0CFCF81651D6}" dt="2021-09-14T13:57:04.484" v="438" actId="2696"/>
        <pc:sldMkLst>
          <pc:docMk/>
          <pc:sldMk cId="2003013186" sldId="291"/>
        </pc:sldMkLst>
      </pc:sldChg>
      <pc:sldChg chg="addSp delSp modSp add mod">
        <pc:chgData name="Michi Tobler" userId="e77e03ce-3cfc-4bf0-a4d0-da6d8494927b" providerId="ADAL" clId="{CECB99DB-5210-494D-8621-0CFCF81651D6}" dt="2021-09-14T13:52:38.160" v="334" actId="20577"/>
        <pc:sldMkLst>
          <pc:docMk/>
          <pc:sldMk cId="1518947989" sldId="304"/>
        </pc:sldMkLst>
        <pc:spChg chg="mod">
          <ac:chgData name="Michi Tobler" userId="e77e03ce-3cfc-4bf0-a4d0-da6d8494927b" providerId="ADAL" clId="{CECB99DB-5210-494D-8621-0CFCF81651D6}" dt="2021-09-14T13:45:42.258" v="39" actId="20577"/>
          <ac:spMkLst>
            <pc:docMk/>
            <pc:sldMk cId="1518947989" sldId="304"/>
            <ac:spMk id="3" creationId="{B71EB584-27C6-564C-AD2F-A2F3E40C267C}"/>
          </ac:spMkLst>
        </pc:spChg>
        <pc:spChg chg="mod">
          <ac:chgData name="Michi Tobler" userId="e77e03ce-3cfc-4bf0-a4d0-da6d8494927b" providerId="ADAL" clId="{CECB99DB-5210-494D-8621-0CFCF81651D6}" dt="2021-09-14T13:52:38.160" v="334" actId="20577"/>
          <ac:spMkLst>
            <pc:docMk/>
            <pc:sldMk cId="1518947989" sldId="304"/>
            <ac:spMk id="6" creationId="{CDC2B866-D0F3-9D45-9F9F-E745459E2877}"/>
          </ac:spMkLst>
        </pc:spChg>
        <pc:picChg chg="add mod">
          <ac:chgData name="Michi Tobler" userId="e77e03ce-3cfc-4bf0-a4d0-da6d8494927b" providerId="ADAL" clId="{CECB99DB-5210-494D-8621-0CFCF81651D6}" dt="2021-09-14T13:49:19.945" v="48" actId="1076"/>
          <ac:picMkLst>
            <pc:docMk/>
            <pc:sldMk cId="1518947989" sldId="304"/>
            <ac:picMk id="4" creationId="{D41CA6AC-EA90-8148-AC59-01C74A7E64FA}"/>
          </ac:picMkLst>
        </pc:picChg>
        <pc:picChg chg="del">
          <ac:chgData name="Michi Tobler" userId="e77e03ce-3cfc-4bf0-a4d0-da6d8494927b" providerId="ADAL" clId="{CECB99DB-5210-494D-8621-0CFCF81651D6}" dt="2021-09-14T13:48:52.172" v="40" actId="478"/>
          <ac:picMkLst>
            <pc:docMk/>
            <pc:sldMk cId="1518947989" sldId="304"/>
            <ac:picMk id="17" creationId="{1759B6EF-6CC0-0E43-8D26-C1F73CE0F919}"/>
          </ac:picMkLst>
        </pc:picChg>
      </pc:sldChg>
    </pc:docChg>
  </pc:docChgLst>
  <pc:docChgLst>
    <pc:chgData name="Tobler, Michael" userId="23736f38-8fde-4d4c-a7fc-b2d88c867b58" providerId="ADAL" clId="{BD9FB53E-22D6-D347-A11F-A0656C039FAF}"/>
    <pc:docChg chg="modSld">
      <pc:chgData name="Tobler, Michael" userId="23736f38-8fde-4d4c-a7fc-b2d88c867b58" providerId="ADAL" clId="{BD9FB53E-22D6-D347-A11F-A0656C039FAF}" dt="2023-10-18T15:50:26.411" v="0" actId="18331"/>
      <pc:docMkLst>
        <pc:docMk/>
      </pc:docMkLst>
      <pc:sldChg chg="modSp">
        <pc:chgData name="Tobler, Michael" userId="23736f38-8fde-4d4c-a7fc-b2d88c867b58" providerId="ADAL" clId="{BD9FB53E-22D6-D347-A11F-A0656C039FAF}" dt="2023-10-18T15:50:26.411" v="0" actId="18331"/>
        <pc:sldMkLst>
          <pc:docMk/>
          <pc:sldMk cId="137033185" sldId="280"/>
        </pc:sldMkLst>
        <pc:picChg chg="mod">
          <ac:chgData name="Tobler, Michael" userId="23736f38-8fde-4d4c-a7fc-b2d88c867b58" providerId="ADAL" clId="{BD9FB53E-22D6-D347-A11F-A0656C039FAF}" dt="2023-10-18T15:50:26.411" v="0" actId="18331"/>
          <ac:picMkLst>
            <pc:docMk/>
            <pc:sldMk cId="137033185" sldId="280"/>
            <ac:picMk id="1026" creationId="{0396ED6D-0580-7944-80C4-33F6D464028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6135-BDF8-C147-B66D-40E900199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26EEE-1219-324C-B7CB-D71C10F17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453FC-61D0-2A4C-8ECB-A0845A64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9FB1-02B0-A249-AAE1-B79C6094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06465-AF9D-1643-95B0-7CB6C6A4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8739-8493-FB40-B277-4388687B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BC63E-31EF-3542-AAA9-E1ABB1834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1AA1-A0E2-A044-981E-73529428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4ABC8-9A60-C643-ABD0-20716AAE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9EAFE-D5DC-954B-947B-63DCA02F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8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8E3B8-2D4A-FC4C-83A1-D5E59F6B2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DD271-A033-6B41-BC99-86B43D8A0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E1F0-7C8A-B14B-9A05-EFEA62F5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F7B59-77B0-BD4E-B456-6D22E96A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72D1-0AC1-8E4E-8617-0F46CDD8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BB13-7B86-A648-A51D-0BD8E9E3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32229-BCF0-EB42-AB31-72A08ABDF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588E0-28A6-5848-A6DB-A5495FBB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0BE54-B257-8549-AA85-876CC72B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96800-4E84-8942-B646-9E4CDDEA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1BEF-4ACC-584F-B55C-91FD3E0A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3F615-FDE1-C445-BD7C-BD9692FBA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33536-B66A-3F4E-8B7D-A34DC702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F0FC1-9FDA-4148-AF92-F757C5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8F01A-623C-C545-B6C7-DC705B0D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5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4235-8EF4-D84B-804E-34D002EB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10FEE-24F1-9548-A17C-E7520C522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360B3-2037-FE42-A150-AD6E3E939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C456A-6196-954C-8953-27CDE2C8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F8291-9234-244A-8C3C-99936628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6FEC6-D7AE-124E-962D-B68D7498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81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1687-C3B9-CF4B-8793-56D243D8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107C9-9727-0A4C-82F8-B506474FF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CCA08-3084-614F-A04C-0DF14C53A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2A685C-1673-DC43-80F2-1B7C5CB1C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DA146-C1B9-D648-9C01-A92A4EABD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F2930-65D6-E84D-8A62-92697717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9FCDF-87A1-9248-A628-CA65ABB3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0B9984-4427-E340-B852-7D0BAA5A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5438-81B5-BE43-A96F-FEC8832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63206-4E7E-004A-9716-7F945E5F8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7DB11-3849-B04C-A7FA-5D1108EC6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8F6A9-3C6B-254E-89CA-A8616A25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4FD53-D75A-DB4E-9D3C-0C612CE2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F6124-527F-3B4D-9368-C2D7A71E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A6DE8-9FCD-B64C-B8FB-E01B3D34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0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FE1E-DC78-3B41-BDCC-302AA5BC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62D62-F950-BE4D-9452-78B8A0731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CDB1F-0CC1-524C-BF84-A6149AEFC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E4241-3AC5-4749-828A-0994E848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55DD2-D2A3-0F4B-8238-396B19D8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782FB-E205-7846-BB92-A5287C7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6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8023-1195-8144-9AE0-5C20265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FD26E-E83C-B84A-98E9-2B6C17EDB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44460-DEC7-2A4E-BEB1-7DE370383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0E96B-242F-344A-82D2-A9AE3EE7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5AF74-5A14-E54E-99A0-B7FA4682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E07E-508C-DF43-AEB2-5CA7860A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62C952-8662-B742-9800-686F0F1C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92184-DF6A-024F-A9C8-C05B8F0C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D101-3E7A-F347-A482-79134E3E7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23508-6353-584D-9838-8E70F63AC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BE3C5-9923-7D49-9D5C-7A2061B0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4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BC889-234D-8E42-BBDE-F75C72C24C09}"/>
              </a:ext>
            </a:extLst>
          </p:cNvPr>
          <p:cNvSpPr txBox="1"/>
          <p:nvPr/>
        </p:nvSpPr>
        <p:spPr>
          <a:xfrm>
            <a:off x="762001" y="803325"/>
            <a:ext cx="531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Darwin’s four postulates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5D0E171-3B38-9B48-B8EA-9A10D0715405}"/>
              </a:ext>
            </a:extLst>
          </p:cNvPr>
          <p:cNvSpPr txBox="1">
            <a:spLocks/>
          </p:cNvSpPr>
          <p:nvPr/>
        </p:nvSpPr>
        <p:spPr>
          <a:xfrm>
            <a:off x="762000" y="2279018"/>
            <a:ext cx="5314543" cy="3375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Individual variation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Heritability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Differential survival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Differences between generations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he 100 best nonfiction books: No 60 – On the Origin of Species by Charles  Darwin (1859) | Books | The Guardian">
            <a:extLst>
              <a:ext uri="{FF2B5EF4-FFF2-40B4-BE49-F238E27FC236}">
                <a16:creationId xmlns:a16="http://schemas.microsoft.com/office/drawing/2014/main" id="{0396ED6D-0580-7944-80C4-33F6D4640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33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BC889-234D-8E42-BBDE-F75C72C24C09}"/>
              </a:ext>
            </a:extLst>
          </p:cNvPr>
          <p:cNvSpPr txBox="1"/>
          <p:nvPr/>
        </p:nvSpPr>
        <p:spPr>
          <a:xfrm>
            <a:off x="0" y="0"/>
            <a:ext cx="80361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Is there evidence differential survival?</a:t>
            </a:r>
          </a:p>
        </p:txBody>
      </p:sp>
      <p:pic>
        <p:nvPicPr>
          <p:cNvPr id="7" name="Picture 6" descr="FG03_08a.JPG">
            <a:extLst>
              <a:ext uri="{FF2B5EF4-FFF2-40B4-BE49-F238E27FC236}">
                <a16:creationId xmlns:a16="http://schemas.microsoft.com/office/drawing/2014/main" id="{4A388E97-D922-6A45-BB21-E36F2DB9A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415" y="3930871"/>
            <a:ext cx="3574463" cy="2537756"/>
          </a:xfrm>
          <a:prstGeom prst="rect">
            <a:avLst/>
          </a:prstGeom>
        </p:spPr>
      </p:pic>
      <p:pic>
        <p:nvPicPr>
          <p:cNvPr id="8" name="Picture 7" descr="FG03_08b.JPG">
            <a:extLst>
              <a:ext uri="{FF2B5EF4-FFF2-40B4-BE49-F238E27FC236}">
                <a16:creationId xmlns:a16="http://schemas.microsoft.com/office/drawing/2014/main" id="{C041B25F-0913-6444-AD0C-3870123BA6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415" y="1136028"/>
            <a:ext cx="3574463" cy="2537756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05A90815-28EE-1444-8C54-1F82375BCA1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Environmental variation strongly impacts food availability</a:t>
            </a:r>
          </a:p>
          <a:p>
            <a:pPr>
              <a:spcAft>
                <a:spcPts val="600"/>
              </a:spcAft>
            </a:pPr>
            <a:r>
              <a:rPr lang="en-US" dirty="0"/>
              <a:t>Adverse environmental conditions can cause massive mortality</a:t>
            </a:r>
          </a:p>
        </p:txBody>
      </p:sp>
    </p:spTree>
    <p:extLst>
      <p:ext uri="{BB962C8B-B14F-4D97-AF65-F5344CB8AC3E}">
        <p14:creationId xmlns:p14="http://schemas.microsoft.com/office/powerpoint/2010/main" val="438118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BC889-234D-8E42-BBDE-F75C72C24C09}"/>
              </a:ext>
            </a:extLst>
          </p:cNvPr>
          <p:cNvSpPr txBox="1"/>
          <p:nvPr/>
        </p:nvSpPr>
        <p:spPr>
          <a:xfrm>
            <a:off x="0" y="0"/>
            <a:ext cx="9680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Is there evidence that survival is non-random?</a:t>
            </a:r>
          </a:p>
        </p:txBody>
      </p:sp>
      <p:pic>
        <p:nvPicPr>
          <p:cNvPr id="11" name="Picture 10" descr="FG03_09.JPG">
            <a:extLst>
              <a:ext uri="{FF2B5EF4-FFF2-40B4-BE49-F238E27FC236}">
                <a16:creationId xmlns:a16="http://schemas.microsoft.com/office/drawing/2014/main" id="{81DFA893-C10D-0843-9FEB-0F2578F796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2576" y="2997175"/>
            <a:ext cx="3805434" cy="3699632"/>
          </a:xfrm>
          <a:prstGeom prst="rect">
            <a:avLst/>
          </a:prstGeom>
        </p:spPr>
      </p:pic>
      <p:pic>
        <p:nvPicPr>
          <p:cNvPr id="12" name="Picture 11" descr="FG03_08c.JPG">
            <a:extLst>
              <a:ext uri="{FF2B5EF4-FFF2-40B4-BE49-F238E27FC236}">
                <a16:creationId xmlns:a16="http://schemas.microsoft.com/office/drawing/2014/main" id="{C773B20B-1302-BF4C-B26C-4A17BFBE99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9442" y="2895950"/>
            <a:ext cx="4323929" cy="3262089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315521A-4B3C-6941-9965-CEB2AC79A2D2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As drought persists, small and soft seeds become more rate</a:t>
            </a:r>
          </a:p>
          <a:p>
            <a:pPr>
              <a:spcAft>
                <a:spcPts val="600"/>
              </a:spcAft>
            </a:pPr>
            <a:r>
              <a:rPr lang="en-US" dirty="0"/>
              <a:t>Birds that survived the drought on average had larger beaks</a:t>
            </a:r>
          </a:p>
        </p:txBody>
      </p:sp>
    </p:spTree>
    <p:extLst>
      <p:ext uri="{BB962C8B-B14F-4D97-AF65-F5344CB8AC3E}">
        <p14:creationId xmlns:p14="http://schemas.microsoft.com/office/powerpoint/2010/main" val="205597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BC889-234D-8E42-BBDE-F75C72C24C09}"/>
              </a:ext>
            </a:extLst>
          </p:cNvPr>
          <p:cNvSpPr txBox="1"/>
          <p:nvPr/>
        </p:nvSpPr>
        <p:spPr>
          <a:xfrm>
            <a:off x="0" y="0"/>
            <a:ext cx="4514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Was there evolution?</a:t>
            </a:r>
          </a:p>
        </p:txBody>
      </p:sp>
      <p:pic>
        <p:nvPicPr>
          <p:cNvPr id="6" name="Picture 5" descr="FG03_10.JPG">
            <a:extLst>
              <a:ext uri="{FF2B5EF4-FFF2-40B4-BE49-F238E27FC236}">
                <a16:creationId xmlns:a16="http://schemas.microsoft.com/office/drawing/2014/main" id="{3D779859-C680-EA4C-B5A7-E7242F0812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6653" y="1319243"/>
            <a:ext cx="4910239" cy="5562055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B875C0-E7A6-D940-BF15-31379A27F784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Just because survivors had larger beaks doesn’t mean that evolution happened (evolution happens across generations)</a:t>
            </a:r>
          </a:p>
          <a:p>
            <a:pPr>
              <a:spcAft>
                <a:spcPts val="600"/>
              </a:spcAft>
            </a:pPr>
            <a:r>
              <a:rPr lang="en-US" dirty="0"/>
              <a:t>Birds born after the drought on average had larger beaks than those born before the drought</a:t>
            </a:r>
          </a:p>
        </p:txBody>
      </p:sp>
    </p:spTree>
    <p:extLst>
      <p:ext uri="{BB962C8B-B14F-4D97-AF65-F5344CB8AC3E}">
        <p14:creationId xmlns:p14="http://schemas.microsoft.com/office/powerpoint/2010/main" val="222529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BC889-234D-8E42-BBDE-F75C72C24C09}"/>
              </a:ext>
            </a:extLst>
          </p:cNvPr>
          <p:cNvSpPr txBox="1"/>
          <p:nvPr/>
        </p:nvSpPr>
        <p:spPr>
          <a:xfrm>
            <a:off x="0" y="0"/>
            <a:ext cx="766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Natural selection acts on individuals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B875C0-E7A6-D940-BF15-31379A27F784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Natural selection does not affect the traits of individuals</a:t>
            </a:r>
          </a:p>
          <a:p>
            <a:pPr>
              <a:spcAft>
                <a:spcPts val="600"/>
              </a:spcAft>
            </a:pPr>
            <a:r>
              <a:rPr lang="en-US" dirty="0"/>
              <a:t>Individuals live or die; they reproduce a little or they reproduce a lot</a:t>
            </a:r>
          </a:p>
        </p:txBody>
      </p:sp>
      <p:pic>
        <p:nvPicPr>
          <p:cNvPr id="8" name="Picture 7" descr="Screen shot 2010-12-15 at 7.12.46 AM.png">
            <a:extLst>
              <a:ext uri="{FF2B5EF4-FFF2-40B4-BE49-F238E27FC236}">
                <a16:creationId xmlns:a16="http://schemas.microsoft.com/office/drawing/2014/main" id="{C29132AD-027C-CD43-AA69-7C4DBBFF72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90467" y="347330"/>
            <a:ext cx="2015793" cy="2995650"/>
          </a:xfrm>
          <a:prstGeom prst="rect">
            <a:avLst/>
          </a:prstGeom>
        </p:spPr>
      </p:pic>
      <p:pic>
        <p:nvPicPr>
          <p:cNvPr id="9" name="Picture 8" descr="img007.jpg">
            <a:extLst>
              <a:ext uri="{FF2B5EF4-FFF2-40B4-BE49-F238E27FC236}">
                <a16:creationId xmlns:a16="http://schemas.microsoft.com/office/drawing/2014/main" id="{0996F9C2-C760-B14D-8747-42208D79A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419473" y="2200930"/>
            <a:ext cx="3737019" cy="537181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4CF0F3B-A5F0-404E-8A24-CF0F0C0F1EED}"/>
              </a:ext>
            </a:extLst>
          </p:cNvPr>
          <p:cNvGrpSpPr/>
          <p:nvPr/>
        </p:nvGrpSpPr>
        <p:grpSpPr>
          <a:xfrm rot="5400000">
            <a:off x="7062612" y="3419119"/>
            <a:ext cx="201487" cy="1489457"/>
            <a:chOff x="3205475" y="3211491"/>
            <a:chExt cx="201487" cy="148945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17E30C3-2224-8E4B-A5BD-E7B6C860667F}"/>
                </a:ext>
              </a:extLst>
            </p:cNvPr>
            <p:cNvSpPr/>
            <p:nvPr/>
          </p:nvSpPr>
          <p:spPr>
            <a:xfrm>
              <a:off x="3205475" y="3211491"/>
              <a:ext cx="201487" cy="177059"/>
            </a:xfrm>
            <a:prstGeom prst="ellipse">
              <a:avLst/>
            </a:prstGeom>
            <a:noFill/>
            <a:ln w="19050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357BF45-4259-A24B-BFA0-3CAB7C958EC5}"/>
                </a:ext>
              </a:extLst>
            </p:cNvPr>
            <p:cNvCxnSpPr>
              <a:cxnSpLocks/>
              <a:stCxn id="17" idx="4"/>
            </p:cNvCxnSpPr>
            <p:nvPr/>
          </p:nvCxnSpPr>
          <p:spPr>
            <a:xfrm rot="16200000" flipH="1">
              <a:off x="2650020" y="4044749"/>
              <a:ext cx="1312398" cy="0"/>
            </a:xfrm>
            <a:prstGeom prst="straightConnector1">
              <a:avLst/>
            </a:prstGeom>
            <a:ln>
              <a:solidFill>
                <a:srgbClr val="C0504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01669A29-4FFE-874E-B162-9C1A93F22315}"/>
              </a:ext>
            </a:extLst>
          </p:cNvPr>
          <p:cNvSpPr txBox="1">
            <a:spLocks/>
          </p:cNvSpPr>
          <p:nvPr/>
        </p:nvSpPr>
        <p:spPr>
          <a:xfrm>
            <a:off x="4843265" y="3979181"/>
            <a:ext cx="170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Dead or alive?</a:t>
            </a:r>
          </a:p>
        </p:txBody>
      </p:sp>
    </p:spTree>
    <p:extLst>
      <p:ext uri="{BB962C8B-B14F-4D97-AF65-F5344CB8AC3E}">
        <p14:creationId xmlns:p14="http://schemas.microsoft.com/office/powerpoint/2010/main" val="3911883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BC889-234D-8E42-BBDE-F75C72C24C09}"/>
              </a:ext>
            </a:extLst>
          </p:cNvPr>
          <p:cNvSpPr txBox="1"/>
          <p:nvPr/>
        </p:nvSpPr>
        <p:spPr>
          <a:xfrm>
            <a:off x="0" y="0"/>
            <a:ext cx="779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Natural selection affects populations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B875C0-E7A6-D940-BF15-31379A27F784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Differential survival and reproduction of individual impacts the composition of subsequent populations </a:t>
            </a:r>
          </a:p>
          <a:p>
            <a:pPr>
              <a:spcAft>
                <a:spcPts val="600"/>
              </a:spcAft>
            </a:pPr>
            <a:r>
              <a:rPr lang="en-US" dirty="0"/>
              <a:t>However, there is no evolution after selection when there is no trait heritability</a:t>
            </a:r>
          </a:p>
        </p:txBody>
      </p:sp>
      <p:pic>
        <p:nvPicPr>
          <p:cNvPr id="8" name="Picture 7" descr="Screen shot 2010-12-15 at 7.12.46 AM.png">
            <a:extLst>
              <a:ext uri="{FF2B5EF4-FFF2-40B4-BE49-F238E27FC236}">
                <a16:creationId xmlns:a16="http://schemas.microsoft.com/office/drawing/2014/main" id="{C29132AD-027C-CD43-AA69-7C4DBBFF72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90467" y="347330"/>
            <a:ext cx="2015793" cy="2995650"/>
          </a:xfrm>
          <a:prstGeom prst="rect">
            <a:avLst/>
          </a:prstGeom>
        </p:spPr>
      </p:pic>
      <p:pic>
        <p:nvPicPr>
          <p:cNvPr id="9" name="Picture 8" descr="img007.jpg">
            <a:extLst>
              <a:ext uri="{FF2B5EF4-FFF2-40B4-BE49-F238E27FC236}">
                <a16:creationId xmlns:a16="http://schemas.microsoft.com/office/drawing/2014/main" id="{0996F9C2-C760-B14D-8747-42208D79A5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419473" y="2200930"/>
            <a:ext cx="3737019" cy="53718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A872F3F-6CF5-D34C-AA8E-CBBC5CDBFD35}"/>
              </a:ext>
            </a:extLst>
          </p:cNvPr>
          <p:cNvGrpSpPr/>
          <p:nvPr/>
        </p:nvGrpSpPr>
        <p:grpSpPr>
          <a:xfrm flipH="1">
            <a:off x="6096000" y="3515021"/>
            <a:ext cx="4783081" cy="1092884"/>
            <a:chOff x="3779408" y="1410378"/>
            <a:chExt cx="4783081" cy="109288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F2D176-7D23-5540-9EBA-140F8803C27F}"/>
                </a:ext>
              </a:extLst>
            </p:cNvPr>
            <p:cNvSpPr/>
            <p:nvPr/>
          </p:nvSpPr>
          <p:spPr>
            <a:xfrm>
              <a:off x="3779408" y="1410378"/>
              <a:ext cx="1447044" cy="1092884"/>
            </a:xfrm>
            <a:prstGeom prst="ellipse">
              <a:avLst/>
            </a:prstGeom>
            <a:noFill/>
            <a:ln w="19050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056F0B0-25D6-F24B-82F8-A2AABB787E37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5226452" y="1956820"/>
              <a:ext cx="3336037" cy="0"/>
            </a:xfrm>
            <a:prstGeom prst="straightConnector1">
              <a:avLst/>
            </a:prstGeom>
            <a:ln>
              <a:solidFill>
                <a:srgbClr val="C0504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45718B-5C82-FE43-9873-D8A3B5F78340}"/>
              </a:ext>
            </a:extLst>
          </p:cNvPr>
          <p:cNvGrpSpPr/>
          <p:nvPr/>
        </p:nvGrpSpPr>
        <p:grpSpPr>
          <a:xfrm flipH="1">
            <a:off x="5191344" y="4495516"/>
            <a:ext cx="3660345" cy="1825781"/>
            <a:chOff x="2256045" y="1892466"/>
            <a:chExt cx="3660345" cy="182578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C90FD4-FE9A-4D4E-898A-4FBE947F4D6C}"/>
                </a:ext>
              </a:extLst>
            </p:cNvPr>
            <p:cNvSpPr/>
            <p:nvPr/>
          </p:nvSpPr>
          <p:spPr>
            <a:xfrm>
              <a:off x="2256045" y="1892466"/>
              <a:ext cx="1865280" cy="1825781"/>
            </a:xfrm>
            <a:prstGeom prst="ellipse">
              <a:avLst/>
            </a:prstGeom>
            <a:noFill/>
            <a:ln w="19050" cmpd="sng">
              <a:solidFill>
                <a:srgbClr val="C0504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0D07512-95FA-3342-ACC0-964CFE3AA5AE}"/>
                </a:ext>
              </a:extLst>
            </p:cNvPr>
            <p:cNvCxnSpPr/>
            <p:nvPr/>
          </p:nvCxnSpPr>
          <p:spPr>
            <a:xfrm>
              <a:off x="4121325" y="2805246"/>
              <a:ext cx="1795065" cy="0"/>
            </a:xfrm>
            <a:prstGeom prst="straightConnector1">
              <a:avLst/>
            </a:prstGeom>
            <a:ln>
              <a:solidFill>
                <a:srgbClr val="C0504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AAE6E78-CB23-BB47-A357-D1F012D7C799}"/>
              </a:ext>
            </a:extLst>
          </p:cNvPr>
          <p:cNvSpPr txBox="1"/>
          <p:nvPr/>
        </p:nvSpPr>
        <p:spPr>
          <a:xfrm>
            <a:off x="3897862" y="3876578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Lived &amp; reproduced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19C27-8838-3048-A6FD-5AC2DBDB5516}"/>
              </a:ext>
            </a:extLst>
          </p:cNvPr>
          <p:cNvSpPr txBox="1"/>
          <p:nvPr/>
        </p:nvSpPr>
        <p:spPr>
          <a:xfrm>
            <a:off x="4525777" y="5223630"/>
            <a:ext cx="66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Died</a:t>
            </a:r>
          </a:p>
        </p:txBody>
      </p:sp>
    </p:spTree>
    <p:extLst>
      <p:ext uri="{BB962C8B-B14F-4D97-AF65-F5344CB8AC3E}">
        <p14:creationId xmlns:p14="http://schemas.microsoft.com/office/powerpoint/2010/main" val="268750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BC889-234D-8E42-BBDE-F75C72C24C09}"/>
              </a:ext>
            </a:extLst>
          </p:cNvPr>
          <p:cNvSpPr txBox="1"/>
          <p:nvPr/>
        </p:nvSpPr>
        <p:spPr>
          <a:xfrm>
            <a:off x="0" y="0"/>
            <a:ext cx="7305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What happened after the drought?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B875C0-E7A6-D940-BF15-31379A27F784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How do you expect the frequency distribution to look like in 1979?</a:t>
            </a:r>
          </a:p>
          <a:p>
            <a:pPr>
              <a:spcAft>
                <a:spcPts val="600"/>
              </a:spcAft>
            </a:pPr>
            <a:r>
              <a:rPr lang="en-US" dirty="0"/>
              <a:t>What if hard seeds prevailed on after the initial drought?</a:t>
            </a:r>
          </a:p>
          <a:p>
            <a:pPr>
              <a:spcAft>
                <a:spcPts val="600"/>
              </a:spcAft>
            </a:pPr>
            <a:r>
              <a:rPr lang="en-US" b="1" dirty="0"/>
              <a:t>Natural selection adapts populations to conditions that prevailed in the past, not conditions that might occur in the future!</a:t>
            </a:r>
          </a:p>
        </p:txBody>
      </p:sp>
      <p:pic>
        <p:nvPicPr>
          <p:cNvPr id="8" name="Picture 7" descr="FG03_09.JPG">
            <a:extLst>
              <a:ext uri="{FF2B5EF4-FFF2-40B4-BE49-F238E27FC236}">
                <a16:creationId xmlns:a16="http://schemas.microsoft.com/office/drawing/2014/main" id="{92619A87-88D5-374B-8562-17F1600470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12576" y="2997175"/>
            <a:ext cx="3805434" cy="3699632"/>
          </a:xfrm>
          <a:prstGeom prst="rect">
            <a:avLst/>
          </a:prstGeom>
        </p:spPr>
      </p:pic>
      <p:pic>
        <p:nvPicPr>
          <p:cNvPr id="9" name="Picture 8" descr="FG03_08c.JPG">
            <a:extLst>
              <a:ext uri="{FF2B5EF4-FFF2-40B4-BE49-F238E27FC236}">
                <a16:creationId xmlns:a16="http://schemas.microsoft.com/office/drawing/2014/main" id="{9A415679-B6C5-2843-9AFD-452C96872B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69442" y="3397654"/>
            <a:ext cx="4323929" cy="326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7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BC889-234D-8E42-BBDE-F75C72C24C09}"/>
              </a:ext>
            </a:extLst>
          </p:cNvPr>
          <p:cNvSpPr txBox="1"/>
          <p:nvPr/>
        </p:nvSpPr>
        <p:spPr>
          <a:xfrm>
            <a:off x="0" y="0"/>
            <a:ext cx="10208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The directionality of selection can vary over time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B875C0-E7A6-D940-BF15-31379A27F784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Fluctuating selection can cause traits to fluctuate around a long-term mean</a:t>
            </a:r>
          </a:p>
          <a:p>
            <a:pPr>
              <a:spcAft>
                <a:spcPts val="600"/>
              </a:spcAft>
            </a:pPr>
            <a:r>
              <a:rPr lang="en-US" dirty="0"/>
              <a:t>Unless we sample repeatedly, populations might appear static, and we might miss microevolutionary 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ED8FFA-F57A-D74B-9E5F-8B05D6CEA61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0124" y="1492598"/>
            <a:ext cx="7371876" cy="52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6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BC889-234D-8E42-BBDE-F75C72C24C09}"/>
              </a:ext>
            </a:extLst>
          </p:cNvPr>
          <p:cNvSpPr txBox="1"/>
          <p:nvPr/>
        </p:nvSpPr>
        <p:spPr>
          <a:xfrm>
            <a:off x="0" y="0"/>
            <a:ext cx="78656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Is evolution a </a:t>
            </a:r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random process </a:t>
            </a:r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or not?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83B875C0-E7A6-D940-BF15-31379A27F784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80761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Evolution by natural selection is nonrandom because it increases adaptation to the environment!</a:t>
            </a:r>
          </a:p>
          <a:p>
            <a:pPr>
              <a:spcAft>
                <a:spcPts val="600"/>
              </a:spcAft>
            </a:pPr>
            <a:r>
              <a:rPr lang="en-US" dirty="0"/>
              <a:t>Even if nonrandom, the process is free of any entity’s intent, because it acts upon variation generated by random mutation</a:t>
            </a:r>
          </a:p>
          <a:p>
            <a:pPr>
              <a:spcAft>
                <a:spcPts val="600"/>
              </a:spcAft>
            </a:pPr>
            <a:r>
              <a:rPr lang="en-US" dirty="0"/>
              <a:t>Convergent evolution is evidence that natural selection leads to predictable outcomes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7F6B0-A46D-434C-A09E-84B82B30A7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2283" y="2183792"/>
            <a:ext cx="4119788" cy="422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48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67011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Temporal sampling of populations can be challenging due to issues with resolution and logistics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Spatial variation provides an alternative to investigate responses to natural selection</a:t>
            </a:r>
          </a:p>
          <a:p>
            <a:pPr marL="230188">
              <a:spcAft>
                <a:spcPts val="600"/>
              </a:spcAft>
            </a:pPr>
            <a:r>
              <a:rPr lang="en-US" dirty="0"/>
              <a:t>Where can we find suitable study systems?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234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The equivalency of time and space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41CA6AC-EA90-8148-AC59-01C74A7E6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73" y="949911"/>
            <a:ext cx="5067846" cy="521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4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467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Discussion questions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28E31F-C09E-0040-894E-5C358A97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49" y="2350249"/>
            <a:ext cx="3643443" cy="4347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C062F8-61A1-7648-A183-249F3CD340FB}"/>
              </a:ext>
            </a:extLst>
          </p:cNvPr>
          <p:cNvSpPr/>
          <p:nvPr/>
        </p:nvSpPr>
        <p:spPr>
          <a:xfrm>
            <a:off x="468283" y="864996"/>
            <a:ext cx="776963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In relation to the R exercise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key patterns did you notice when analyzing traits variation in these fishes?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would body size evolve if there was selection on body size? How would eye size evolve if there was selection on eye size?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does variation relate to natural selection and evolution?</a:t>
            </a:r>
            <a:endParaRPr lang="en-US" sz="14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Additional questions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is fitness and how do you measure it?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Does natural selection act on the genotype (genes) or the phenotype (physical traits) of an organism? 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what level does natural selection bring about change?</a:t>
            </a:r>
          </a:p>
          <a:p>
            <a:pPr>
              <a:spcAft>
                <a:spcPts val="1200"/>
              </a:spcAft>
            </a:pPr>
            <a:r>
              <a:rPr lang="en-US"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 evolution random?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Aft>
                <a:spcPts val="1200"/>
              </a:spcAft>
            </a:pP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Before you get started:</a:t>
            </a:r>
          </a:p>
          <a:p>
            <a:pPr marL="460375">
              <a:spcAft>
                <a:spcPts val="6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Make sure to introduce each other</a:t>
            </a:r>
          </a:p>
          <a:p>
            <a:pPr marL="460375">
              <a:spcAft>
                <a:spcPts val="6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Choose a reporter</a:t>
            </a:r>
          </a:p>
          <a:p>
            <a:pPr marL="460375">
              <a:spcAft>
                <a:spcPts val="6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Breakout groups for 20 minutes</a:t>
            </a:r>
          </a:p>
        </p:txBody>
      </p:sp>
    </p:spTree>
    <p:extLst>
      <p:ext uri="{BB962C8B-B14F-4D97-AF65-F5344CB8AC3E}">
        <p14:creationId xmlns:p14="http://schemas.microsoft.com/office/powerpoint/2010/main" val="345822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5388466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Fitness is the corollary of selection!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Fitness is a quantitative representation of natural and sexual selection, describing reproductive success</a:t>
            </a:r>
          </a:p>
          <a:p>
            <a:pPr>
              <a:spcAft>
                <a:spcPts val="600"/>
              </a:spcAft>
            </a:pPr>
            <a:r>
              <a:rPr lang="en-US" dirty="0"/>
              <a:t>It is defined for specific genotypes or phenotypes and depends on the environmental context</a:t>
            </a:r>
          </a:p>
          <a:p>
            <a:pPr>
              <a:spcAft>
                <a:spcPts val="600"/>
              </a:spcAft>
            </a:pPr>
            <a:r>
              <a:rPr lang="en-US" dirty="0"/>
              <a:t>Fitness is equal to the average contribution to the gene pool of the next generation that is made by individuals of the specified genotype or phenotype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397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What is fitness?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759B6EF-6CC0-0E43-8D26-C1F73CE0F91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4572" y="3686175"/>
            <a:ext cx="5464969" cy="302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8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5F8E74-DEB1-BD4D-B2A6-B0B50E090E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58" y="0"/>
            <a:ext cx="1220411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910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 life on a lonely island</a:t>
            </a:r>
          </a:p>
        </p:txBody>
      </p:sp>
    </p:spTree>
    <p:extLst>
      <p:ext uri="{BB962C8B-B14F-4D97-AF65-F5344CB8AC3E}">
        <p14:creationId xmlns:p14="http://schemas.microsoft.com/office/powerpoint/2010/main" val="169047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90A4A2-27B7-494D-BF40-1555302B2B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34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CE0C4D-F73B-E943-94F8-014731C417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0896" y="969427"/>
            <a:ext cx="7381103" cy="5888573"/>
          </a:xfrm>
          <a:prstGeom prst="rect">
            <a:avLst/>
          </a:prstGeom>
        </p:spPr>
      </p:pic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AEF1CC0F-3467-B847-B166-4CA4ECF518EA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Darwin’s finches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BC889-234D-8E42-BBDE-F75C72C24C09}"/>
              </a:ext>
            </a:extLst>
          </p:cNvPr>
          <p:cNvSpPr txBox="1"/>
          <p:nvPr/>
        </p:nvSpPr>
        <p:spPr>
          <a:xfrm>
            <a:off x="0" y="0"/>
            <a:ext cx="6069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Putting Darwin’s logic to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F8BEB8-A9FC-4D4A-814D-4725404302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08" y="3885599"/>
            <a:ext cx="1810001" cy="2828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97C65A-3A08-FF4B-9C6F-CBCCD060121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5146" y="3885599"/>
            <a:ext cx="1862953" cy="280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15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BC889-234D-8E42-BBDE-F75C72C24C09}"/>
              </a:ext>
            </a:extLst>
          </p:cNvPr>
          <p:cNvSpPr txBox="1"/>
          <p:nvPr/>
        </p:nvSpPr>
        <p:spPr>
          <a:xfrm>
            <a:off x="0" y="0"/>
            <a:ext cx="6628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How do finch populations vary?</a:t>
            </a:r>
          </a:p>
        </p:txBody>
      </p:sp>
      <p:pic>
        <p:nvPicPr>
          <p:cNvPr id="7" name="Picture 6" descr="FG03_06.JPG">
            <a:extLst>
              <a:ext uri="{FF2B5EF4-FFF2-40B4-BE49-F238E27FC236}">
                <a16:creationId xmlns:a16="http://schemas.microsoft.com/office/drawing/2014/main" id="{A1082E1F-99FB-884B-8A46-DDF28F034AB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9512" y="2704203"/>
            <a:ext cx="7052488" cy="4153797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3FC526A0-DC6B-7F43-8DA0-40A75DF1E170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Darwin’s finches are particularly variable in beak size, both within and among species</a:t>
            </a:r>
          </a:p>
          <a:p>
            <a:pPr>
              <a:spcAft>
                <a:spcPts val="600"/>
              </a:spcAft>
            </a:pPr>
            <a:r>
              <a:rPr lang="en-US" dirty="0"/>
              <a:t>In medium ground finches, beak depth can vary two-old within the same population</a:t>
            </a:r>
          </a:p>
        </p:txBody>
      </p:sp>
    </p:spTree>
    <p:extLst>
      <p:ext uri="{BB962C8B-B14F-4D97-AF65-F5344CB8AC3E}">
        <p14:creationId xmlns:p14="http://schemas.microsoft.com/office/powerpoint/2010/main" val="279331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EBC889-234D-8E42-BBDE-F75C72C24C09}"/>
              </a:ext>
            </a:extLst>
          </p:cNvPr>
          <p:cNvSpPr txBox="1"/>
          <p:nvPr/>
        </p:nvSpPr>
        <p:spPr>
          <a:xfrm>
            <a:off x="0" y="0"/>
            <a:ext cx="85443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Is there evidence for heritable variation?</a:t>
            </a:r>
          </a:p>
        </p:txBody>
      </p:sp>
      <p:pic>
        <p:nvPicPr>
          <p:cNvPr id="5" name="Picture 4" descr="FG03_07.JPG">
            <a:extLst>
              <a:ext uri="{FF2B5EF4-FFF2-40B4-BE49-F238E27FC236}">
                <a16:creationId xmlns:a16="http://schemas.microsoft.com/office/drawing/2014/main" id="{E53BB7FE-E0C6-DA47-9F36-B4E22CBFAA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49035" y="2485807"/>
            <a:ext cx="5342965" cy="4372193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F5D0E171-3B38-9B48-B8EA-9A10D0715405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Beak size is in parents and offspring is strongly correlated</a:t>
            </a:r>
          </a:p>
        </p:txBody>
      </p:sp>
    </p:spTree>
    <p:extLst>
      <p:ext uri="{BB962C8B-B14F-4D97-AF65-F5344CB8AC3E}">
        <p14:creationId xmlns:p14="http://schemas.microsoft.com/office/powerpoint/2010/main" val="1081778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595</Words>
  <Application>Microsoft Macintosh PowerPoint</Application>
  <PresentationFormat>Widescreen</PresentationFormat>
  <Paragraphs>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Open Sans ExtraBold</vt:lpstr>
      <vt:lpstr>Open Sans Light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 Tobler</dc:creator>
  <cp:lastModifiedBy>Tobler, Michael</cp:lastModifiedBy>
  <cp:revision>2</cp:revision>
  <dcterms:created xsi:type="dcterms:W3CDTF">2020-08-28T15:24:57Z</dcterms:created>
  <dcterms:modified xsi:type="dcterms:W3CDTF">2023-10-18T15:50:29Z</dcterms:modified>
</cp:coreProperties>
</file>